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74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8" r:id="rId4"/>
    <p:sldId id="260" r:id="rId5"/>
    <p:sldId id="261" r:id="rId6"/>
    <p:sldId id="262" r:id="rId7"/>
    <p:sldId id="295" r:id="rId8"/>
    <p:sldId id="308" r:id="rId9"/>
    <p:sldId id="306" r:id="rId10"/>
    <p:sldId id="286" r:id="rId11"/>
    <p:sldId id="307" r:id="rId12"/>
    <p:sldId id="303" r:id="rId13"/>
    <p:sldId id="304" r:id="rId14"/>
    <p:sldId id="305" r:id="rId15"/>
    <p:sldId id="264" r:id="rId16"/>
    <p:sldId id="266" r:id="rId1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56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FB17-D16E-43F1-B8B2-840E0EFE33D1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F6EE-C483-401D-9930-468471308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1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19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474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59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63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41751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67212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657504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489919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6298449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54558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5462772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2546707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0972609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3691805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06.12.2025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7437864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Важный тезис крупным шрифтом 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430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869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Слайд КОД+ТЕКСТ 1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88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1805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Сценарное тестирование</a:t>
            </a:r>
            <a:endParaRPr dirty="0"/>
          </a:p>
        </p:txBody>
      </p:sp>
      <p:sp>
        <p:nvSpPr>
          <p:cNvPr id="11" name="Google Shape;440;p62"/>
          <p:cNvSpPr/>
          <p:nvPr/>
        </p:nvSpPr>
        <p:spPr>
          <a:xfrm>
            <a:off x="336618" y="949841"/>
            <a:ext cx="3461865" cy="398366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1;p62"/>
          <p:cNvSpPr txBox="1"/>
          <p:nvPr/>
        </p:nvSpPr>
        <p:spPr>
          <a:xfrm>
            <a:off x="601627" y="1667797"/>
            <a:ext cx="3196856" cy="31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эмуляция обмена с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WMS</a:t>
            </a: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, создаются документы, марки отправляются в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Открывается первый документ, убеждаемся, что ТЧ Марки не заполнена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Вызываем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http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сервис в базе Марки который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иницирует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загрузку Марок из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базе Марки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Открываем первый документ в базе имитация, убеждаемся, что ТЧ Марки заполнена.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891368" y="1072696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Тест обменов в базе имитации 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ERP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1" y="949841"/>
            <a:ext cx="4712137" cy="38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Формат от</a:t>
            </a:r>
            <a:r>
              <a:rPr lang="ru-RU" dirty="0" smtClean="0"/>
              <a:t>правки </a:t>
            </a:r>
            <a:r>
              <a:rPr lang="ru" dirty="0" smtClean="0"/>
              <a:t>данных о марках документа в </a:t>
            </a:r>
            <a:r>
              <a:rPr lang="en-US" dirty="0" smtClean="0"/>
              <a:t>Kafka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426624"/>
            <a:ext cx="5867400" cy="3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502418" y="165721"/>
            <a:ext cx="7701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en-US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r>
              <a:rPr lang="ru-RU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- сервисы на стороне 1С Марки</a:t>
            </a:r>
            <a:endParaRPr sz="1600" dirty="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622723"/>
            <a:ext cx="6591300" cy="39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0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036591692"/>
              </p:ext>
            </p:extLst>
          </p:nvPr>
        </p:nvGraphicFramePr>
        <p:xfrm>
          <a:off x="952500" y="1718400"/>
          <a:ext cx="7239000" cy="23752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процессе выполнения проектной работы были закреплены знания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полученные на курсе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Сама проектная работа может быть прототипом для решения рабочей задачи.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6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1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28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7" y="2244436"/>
            <a:ext cx="1563088" cy="156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578631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92" y="2111202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5;p54"/>
          <p:cNvSpPr/>
          <p:nvPr/>
        </p:nvSpPr>
        <p:spPr>
          <a:xfrm>
            <a:off x="1698196" y="2011615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Обеспечить </a:t>
            </a:r>
            <a:r>
              <a:rPr lang="ru-RU" dirty="0">
                <a:solidFill>
                  <a:schemeClr val="bg1"/>
                </a:solidFill>
              </a:rPr>
              <a:t>хранение марок </a:t>
            </a:r>
            <a:r>
              <a:rPr lang="ru-RU" dirty="0" smtClean="0">
                <a:solidFill>
                  <a:schemeClr val="bg1"/>
                </a:solidFill>
              </a:rPr>
              <a:t>в разрезе документов с </a:t>
            </a:r>
            <a:r>
              <a:rPr lang="ru-RU" dirty="0">
                <a:solidFill>
                  <a:schemeClr val="bg1"/>
                </a:solidFill>
              </a:rPr>
              <a:t>учетом </a:t>
            </a:r>
            <a:r>
              <a:rPr lang="ru-RU" dirty="0" smtClean="0">
                <a:solidFill>
                  <a:schemeClr val="bg1"/>
                </a:solidFill>
              </a:rPr>
              <a:t>вложенности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7" y="2809408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708831" y="2709821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>
                <a:solidFill>
                  <a:schemeClr val="bg1"/>
                </a:solidFill>
              </a:rPr>
              <a:t>Организовать передачу </a:t>
            </a:r>
            <a:r>
              <a:rPr lang="ru-RU" dirty="0" smtClean="0">
                <a:solidFill>
                  <a:schemeClr val="bg1"/>
                </a:solidFill>
              </a:rPr>
              <a:t>через 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ru-RU" dirty="0">
                <a:solidFill>
                  <a:schemeClr val="bg1"/>
                </a:solidFill>
              </a:rPr>
              <a:t>-сервис данных о марках в документах.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63" y="350761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75;p54"/>
          <p:cNvSpPr/>
          <p:nvPr/>
        </p:nvSpPr>
        <p:spPr>
          <a:xfrm>
            <a:off x="1719467" y="3408030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 smtClean="0">
                <a:solidFill>
                  <a:schemeClr val="bg1"/>
                </a:solidFill>
              </a:rPr>
              <a:t>Реализовать обмен через </a:t>
            </a:r>
            <a:r>
              <a:rPr lang="en-US" dirty="0" smtClean="0">
                <a:solidFill>
                  <a:schemeClr val="bg1"/>
                </a:solidFill>
              </a:rPr>
              <a:t>Kafka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2" y="4205819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5;p54"/>
          <p:cNvSpPr/>
          <p:nvPr/>
        </p:nvSpPr>
        <p:spPr>
          <a:xfrm>
            <a:off x="1730096" y="4106232"/>
            <a:ext cx="5400900" cy="65006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Сделать предварительные выводы о применимости получения марок через </a:t>
            </a:r>
            <a:r>
              <a:rPr lang="en-US" dirty="0" smtClean="0">
                <a:solidFill>
                  <a:schemeClr val="bg1"/>
                </a:solidFill>
              </a:rPr>
              <a:t>http </a:t>
            </a:r>
            <a:r>
              <a:rPr lang="ru-RU" dirty="0" smtClean="0">
                <a:solidFill>
                  <a:schemeClr val="bg1"/>
                </a:solidFill>
              </a:rPr>
              <a:t>сервис на рабочем контуре.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Google Shape;374;p54"/>
          <p:cNvSpPr/>
          <p:nvPr/>
        </p:nvSpPr>
        <p:spPr>
          <a:xfrm>
            <a:off x="883034" y="1329011"/>
            <a:ext cx="6354194" cy="26404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1С конфигуратор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БСП </a:t>
            </a:r>
            <a:r>
              <a:rPr lang="ru-RU" dirty="0" err="1" smtClean="0">
                <a:latin typeface="Roboto" panose="020B0604020202020204" charset="0"/>
                <a:ea typeface="Roboto" panose="020B0604020202020204" charset="0"/>
              </a:rPr>
              <a:t>демо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2.4 и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http-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сервис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Kafka + Docker + Offset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Explorer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Visual studio code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PlantUML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gir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extentions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github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Диаграмма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ER-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типа объектов 1С, 1С Накидка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91299" y="273542"/>
            <a:ext cx="3405143" cy="63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5" name="Google Shape;374;p54"/>
          <p:cNvSpPr/>
          <p:nvPr/>
        </p:nvSpPr>
        <p:spPr>
          <a:xfrm>
            <a:off x="496186" y="2105245"/>
            <a:ext cx="7868093" cy="2683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MVP </a:t>
            </a:r>
            <a:r>
              <a:rPr lang="ru-RU" dirty="0"/>
              <a:t>продукт проект представляет собой две базы 1С 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База имитирующая  </a:t>
            </a:r>
            <a:r>
              <a:rPr lang="en-US" dirty="0"/>
              <a:t>ERP </a:t>
            </a:r>
            <a:r>
              <a:rPr lang="ru-RU" dirty="0"/>
              <a:t>и обмен  </a:t>
            </a:r>
            <a:r>
              <a:rPr lang="en-US" dirty="0"/>
              <a:t>WMC</a:t>
            </a:r>
            <a:r>
              <a:rPr lang="ru-RU" dirty="0"/>
              <a:t>-</a:t>
            </a:r>
            <a:r>
              <a:rPr lang="en-US" dirty="0"/>
              <a:t>ERP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      Обмен между базами производится с помощью </a:t>
            </a:r>
            <a:r>
              <a:rPr lang="en-US" dirty="0"/>
              <a:t>http-</a:t>
            </a:r>
            <a:r>
              <a:rPr lang="ru-RU" dirty="0"/>
              <a:t>сервиса  и </a:t>
            </a:r>
            <a:r>
              <a:rPr lang="en-US" dirty="0"/>
              <a:t>Kafka</a:t>
            </a:r>
            <a:r>
              <a:rPr lang="ru-RU" dirty="0"/>
              <a:t>.  </a:t>
            </a:r>
          </a:p>
          <a:p>
            <a:endParaRPr lang="en-US" dirty="0"/>
          </a:p>
          <a:p>
            <a:pPr algn="just"/>
            <a:r>
              <a:rPr lang="ru-RU" dirty="0"/>
              <a:t>        При интерактивном получении марок по  </a:t>
            </a:r>
            <a:r>
              <a:rPr lang="en-US" dirty="0"/>
              <a:t>http-</a:t>
            </a:r>
            <a:r>
              <a:rPr lang="ru-RU" dirty="0"/>
              <a:t>сервису  включен замер производительности, что позволит в </a:t>
            </a:r>
            <a:r>
              <a:rPr lang="ru-RU" dirty="0" smtClean="0"/>
              <a:t>дальнейшем, </a:t>
            </a:r>
            <a:r>
              <a:rPr lang="ru-RU" dirty="0"/>
              <a:t>без реализации  полного </a:t>
            </a:r>
            <a:r>
              <a:rPr lang="ru-RU" dirty="0" smtClean="0"/>
              <a:t>функционала, </a:t>
            </a:r>
            <a:r>
              <a:rPr lang="ru-RU" dirty="0"/>
              <a:t>сделать выводы о применимости такой технологии на больших объемах марок.</a:t>
            </a:r>
          </a:p>
        </p:txBody>
      </p:sp>
      <p:sp>
        <p:nvSpPr>
          <p:cNvPr id="6" name="Google Shape;375;p54"/>
          <p:cNvSpPr/>
          <p:nvPr/>
        </p:nvSpPr>
        <p:spPr>
          <a:xfrm>
            <a:off x="1754902" y="906837"/>
            <a:ext cx="4943609" cy="101045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Репозиторий</a:t>
            </a:r>
            <a:r>
              <a:rPr lang="ru-RU" dirty="0">
                <a:solidFill>
                  <a:schemeClr val="bg1"/>
                </a:solidFill>
              </a:rPr>
              <a:t> проекта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https://github.com/Taynis/projecta2025.git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0;p62"/>
          <p:cNvSpPr/>
          <p:nvPr/>
        </p:nvSpPr>
        <p:spPr>
          <a:xfrm>
            <a:off x="387157" y="119130"/>
            <a:ext cx="8106460" cy="83071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2099257" y="301704"/>
            <a:ext cx="555079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Целевая архитектура конечного продукта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57" y="1132415"/>
            <a:ext cx="810577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0;p62"/>
          <p:cNvSpPr/>
          <p:nvPr/>
        </p:nvSpPr>
        <p:spPr>
          <a:xfrm>
            <a:off x="297005" y="156769"/>
            <a:ext cx="2768167" cy="248884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765276" y="780388"/>
            <a:ext cx="1831623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ru-RU" sz="18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ru-RU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рхитектура </a:t>
            </a:r>
            <a:r>
              <a:rPr lang="en-US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продукта</a:t>
            </a:r>
            <a:endParaRPr lang="ru-RU" sz="18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37" y="156769"/>
            <a:ext cx="4811185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/>
              <a:t>Функциональные </a:t>
            </a:r>
            <a:r>
              <a:rPr lang="ru-RU" dirty="0"/>
              <a:t>схемы </a:t>
            </a:r>
            <a:r>
              <a:rPr lang="en-US" dirty="0"/>
              <a:t>BPMN 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98" y="964269"/>
            <a:ext cx="6136037" cy="39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7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3296092" y="842797"/>
            <a:ext cx="46046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производительности.  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31" y="1217958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2" y="2968809"/>
            <a:ext cx="7810500" cy="1800225"/>
          </a:xfrm>
          <a:prstGeom prst="rect">
            <a:avLst/>
          </a:prstGeom>
        </p:spPr>
      </p:pic>
      <p:pic>
        <p:nvPicPr>
          <p:cNvPr id="10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089" y="3883098"/>
            <a:ext cx="219936" cy="25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488" y="4301921"/>
            <a:ext cx="219936" cy="25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010623" y="2043094"/>
            <a:ext cx="6890146" cy="68871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Замер выполнялся при получении данных о марках с помощью </a:t>
            </a:r>
            <a:r>
              <a:rPr lang="en-US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</a:t>
            </a: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сервиса. Предварительные результаты неудовлетворительны</a:t>
            </a:r>
            <a:r>
              <a:rPr lang="en-US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365</Words>
  <Application>Microsoft Office PowerPoint</Application>
  <PresentationFormat>Экран (16:9)</PresentationFormat>
  <Paragraphs>57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Calibri Light</vt:lpstr>
      <vt:lpstr>Calibri</vt:lpstr>
      <vt:lpstr>Courier New</vt:lpstr>
      <vt:lpstr>Roboto</vt:lpstr>
      <vt:lpstr>Roboto Medium</vt:lpstr>
      <vt:lpstr>Arial</vt:lpstr>
      <vt:lpstr>Светлая тема</vt:lpstr>
      <vt:lpstr>Office Theme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Функциональные схемы BPMN </vt:lpstr>
      <vt:lpstr>Презентация PowerPoint</vt:lpstr>
      <vt:lpstr>Сценарное тестирование</vt:lpstr>
      <vt:lpstr>Формат отправки данных о марках документа в Kafka</vt:lpstr>
      <vt:lpstr>Презентация PowerPoint</vt:lpstr>
      <vt:lpstr>Выводы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39</cp:revision>
  <dcterms:modified xsi:type="dcterms:W3CDTF">2025-12-06T04:03:36Z</dcterms:modified>
</cp:coreProperties>
</file>